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641" r:id="rId2"/>
    <p:sldId id="629" r:id="rId3"/>
    <p:sldId id="630" r:id="rId4"/>
    <p:sldId id="631" r:id="rId5"/>
    <p:sldId id="632" r:id="rId6"/>
    <p:sldId id="633" r:id="rId7"/>
    <p:sldId id="642" r:id="rId8"/>
    <p:sldId id="634" r:id="rId9"/>
    <p:sldId id="635" r:id="rId10"/>
    <p:sldId id="636" r:id="rId11"/>
    <p:sldId id="643" r:id="rId12"/>
    <p:sldId id="644" r:id="rId13"/>
    <p:sldId id="637" r:id="rId14"/>
    <p:sldId id="645" r:id="rId15"/>
    <p:sldId id="646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3" y="5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16-May-21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16-May-21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16-May-21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Detail of </a:t>
            </a:r>
            <a:r>
              <a:rPr lang="en-US" dirty="0">
                <a:sym typeface="Wingdings" panose="05000000000000000000" pitchFamily="2" charset="2"/>
              </a:rPr>
              <a:t>index.html webpage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72CB2-375A-4AE6-8D8F-11485296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50" y="411197"/>
            <a:ext cx="5723765" cy="46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3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9499F5-BE59-4996-8777-12D696FC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1600"/>
            <a:ext cx="8210550" cy="328613"/>
          </a:xfrm>
        </p:spPr>
        <p:txBody>
          <a:bodyPr>
            <a:normAutofit fontScale="90000"/>
          </a:bodyPr>
          <a:lstStyle/>
          <a:p>
            <a:r>
              <a:rPr lang="en-US" dirty="0"/>
              <a:t>UFO-LEVEL-2. Results filtering on multiple categories: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F758E-3E74-4F14-8DD3-EAB67DD1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72" y="550112"/>
            <a:ext cx="5699428" cy="4413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B23ACC-C7C4-4466-8312-BBD217B5EC65}"/>
              </a:ext>
            </a:extLst>
          </p:cNvPr>
          <p:cNvSpPr txBox="1"/>
          <p:nvPr/>
        </p:nvSpPr>
        <p:spPr>
          <a:xfrm>
            <a:off x="303853" y="2248584"/>
            <a:ext cx="2104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Date: 1/1/2010	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FL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sphere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0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9499F5-BE59-4996-8777-12D696FC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1600"/>
            <a:ext cx="8210550" cy="328613"/>
          </a:xfrm>
        </p:spPr>
        <p:txBody>
          <a:bodyPr>
            <a:normAutofit fontScale="90000"/>
          </a:bodyPr>
          <a:lstStyle/>
          <a:p>
            <a:r>
              <a:rPr lang="en-US" dirty="0"/>
              <a:t>UFO-LEVEL-2. Results filtering on multiple categories: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23ACC-C7C4-4466-8312-BBD217B5EC65}"/>
              </a:ext>
            </a:extLst>
          </p:cNvPr>
          <p:cNvSpPr txBox="1"/>
          <p:nvPr/>
        </p:nvSpPr>
        <p:spPr>
          <a:xfrm>
            <a:off x="303853" y="2248584"/>
            <a:ext cx="21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ca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light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03677-FE38-43FA-8AFE-C6494284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109" y="584988"/>
            <a:ext cx="5741978" cy="44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9499F5-BE59-4996-8777-12D696FC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1600"/>
            <a:ext cx="8210550" cy="328613"/>
          </a:xfrm>
        </p:spPr>
        <p:txBody>
          <a:bodyPr>
            <a:normAutofit fontScale="90000"/>
          </a:bodyPr>
          <a:lstStyle/>
          <a:p>
            <a:r>
              <a:rPr lang="en-US" dirty="0"/>
              <a:t>UFO-LEVEL-2. Results filtering on multiple categories: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23ACC-C7C4-4466-8312-BBD217B5EC65}"/>
              </a:ext>
            </a:extLst>
          </p:cNvPr>
          <p:cNvSpPr txBox="1"/>
          <p:nvPr/>
        </p:nvSpPr>
        <p:spPr>
          <a:xfrm>
            <a:off x="303853" y="2248584"/>
            <a:ext cx="2104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Date: 1/13/2010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City: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ackerman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ms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Country: US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light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6C962-9E50-4095-BDDC-E56C5E77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12" y="671951"/>
            <a:ext cx="5976371" cy="42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6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UFO-LEVEL-2. ERROR. No data for  city ‘Las Vegas’	 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BBBB0-7354-4B55-A07D-949C0FEA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57" y="678554"/>
            <a:ext cx="5797459" cy="43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F01D120-860B-4D4D-84B7-6D04B759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99" y="830409"/>
            <a:ext cx="7421011" cy="2476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UFO-LEVEL-2.  Correction of input data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E924F3-C293-4BBE-B65E-936CD428271F}"/>
              </a:ext>
            </a:extLst>
          </p:cNvPr>
          <p:cNvSpPr/>
          <p:nvPr/>
        </p:nvSpPr>
        <p:spPr>
          <a:xfrm>
            <a:off x="568999" y="1760648"/>
            <a:ext cx="5776055" cy="481693"/>
          </a:xfrm>
          <a:custGeom>
            <a:avLst/>
            <a:gdLst>
              <a:gd name="connsiteX0" fmla="*/ 0 w 5776055"/>
              <a:gd name="connsiteY0" fmla="*/ 80284 h 481693"/>
              <a:gd name="connsiteX1" fmla="*/ 80284 w 5776055"/>
              <a:gd name="connsiteY1" fmla="*/ 0 h 481693"/>
              <a:gd name="connsiteX2" fmla="*/ 754142 w 5776055"/>
              <a:gd name="connsiteY2" fmla="*/ 0 h 481693"/>
              <a:gd name="connsiteX3" fmla="*/ 1259536 w 5776055"/>
              <a:gd name="connsiteY3" fmla="*/ 0 h 481693"/>
              <a:gd name="connsiteX4" fmla="*/ 1708775 w 5776055"/>
              <a:gd name="connsiteY4" fmla="*/ 0 h 481693"/>
              <a:gd name="connsiteX5" fmla="*/ 2326479 w 5776055"/>
              <a:gd name="connsiteY5" fmla="*/ 0 h 481693"/>
              <a:gd name="connsiteX6" fmla="*/ 2831873 w 5776055"/>
              <a:gd name="connsiteY6" fmla="*/ 0 h 481693"/>
              <a:gd name="connsiteX7" fmla="*/ 3505731 w 5776055"/>
              <a:gd name="connsiteY7" fmla="*/ 0 h 481693"/>
              <a:gd name="connsiteX8" fmla="*/ 3954970 w 5776055"/>
              <a:gd name="connsiteY8" fmla="*/ 0 h 481693"/>
              <a:gd name="connsiteX9" fmla="*/ 4628828 w 5776055"/>
              <a:gd name="connsiteY9" fmla="*/ 0 h 481693"/>
              <a:gd name="connsiteX10" fmla="*/ 5021913 w 5776055"/>
              <a:gd name="connsiteY10" fmla="*/ 0 h 481693"/>
              <a:gd name="connsiteX11" fmla="*/ 5695771 w 5776055"/>
              <a:gd name="connsiteY11" fmla="*/ 0 h 481693"/>
              <a:gd name="connsiteX12" fmla="*/ 5776055 w 5776055"/>
              <a:gd name="connsiteY12" fmla="*/ 80284 h 481693"/>
              <a:gd name="connsiteX13" fmla="*/ 5776055 w 5776055"/>
              <a:gd name="connsiteY13" fmla="*/ 401409 h 481693"/>
              <a:gd name="connsiteX14" fmla="*/ 5695771 w 5776055"/>
              <a:gd name="connsiteY14" fmla="*/ 481693 h 481693"/>
              <a:gd name="connsiteX15" fmla="*/ 5134222 w 5776055"/>
              <a:gd name="connsiteY15" fmla="*/ 481693 h 481693"/>
              <a:gd name="connsiteX16" fmla="*/ 4460364 w 5776055"/>
              <a:gd name="connsiteY16" fmla="*/ 481693 h 481693"/>
              <a:gd name="connsiteX17" fmla="*/ 3898815 w 5776055"/>
              <a:gd name="connsiteY17" fmla="*/ 481693 h 481693"/>
              <a:gd name="connsiteX18" fmla="*/ 3505731 w 5776055"/>
              <a:gd name="connsiteY18" fmla="*/ 481693 h 481693"/>
              <a:gd name="connsiteX19" fmla="*/ 3056492 w 5776055"/>
              <a:gd name="connsiteY19" fmla="*/ 481693 h 481693"/>
              <a:gd name="connsiteX20" fmla="*/ 2382634 w 5776055"/>
              <a:gd name="connsiteY20" fmla="*/ 481693 h 481693"/>
              <a:gd name="connsiteX21" fmla="*/ 1821085 w 5776055"/>
              <a:gd name="connsiteY21" fmla="*/ 481693 h 481693"/>
              <a:gd name="connsiteX22" fmla="*/ 1371846 w 5776055"/>
              <a:gd name="connsiteY22" fmla="*/ 481693 h 481693"/>
              <a:gd name="connsiteX23" fmla="*/ 810297 w 5776055"/>
              <a:gd name="connsiteY23" fmla="*/ 481693 h 481693"/>
              <a:gd name="connsiteX24" fmla="*/ 80284 w 5776055"/>
              <a:gd name="connsiteY24" fmla="*/ 481693 h 481693"/>
              <a:gd name="connsiteX25" fmla="*/ 0 w 5776055"/>
              <a:gd name="connsiteY25" fmla="*/ 401409 h 481693"/>
              <a:gd name="connsiteX26" fmla="*/ 0 w 5776055"/>
              <a:gd name="connsiteY26" fmla="*/ 80284 h 48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76055" h="481693" extrusionOk="0">
                <a:moveTo>
                  <a:pt x="0" y="80284"/>
                </a:moveTo>
                <a:cubicBezTo>
                  <a:pt x="-3344" y="33881"/>
                  <a:pt x="28266" y="2882"/>
                  <a:pt x="80284" y="0"/>
                </a:cubicBezTo>
                <a:cubicBezTo>
                  <a:pt x="308694" y="-15866"/>
                  <a:pt x="455262" y="44771"/>
                  <a:pt x="754142" y="0"/>
                </a:cubicBezTo>
                <a:cubicBezTo>
                  <a:pt x="1053022" y="-44771"/>
                  <a:pt x="1061753" y="49994"/>
                  <a:pt x="1259536" y="0"/>
                </a:cubicBezTo>
                <a:cubicBezTo>
                  <a:pt x="1457319" y="-49994"/>
                  <a:pt x="1526925" y="5266"/>
                  <a:pt x="1708775" y="0"/>
                </a:cubicBezTo>
                <a:cubicBezTo>
                  <a:pt x="1890625" y="-5266"/>
                  <a:pt x="2084848" y="22910"/>
                  <a:pt x="2326479" y="0"/>
                </a:cubicBezTo>
                <a:cubicBezTo>
                  <a:pt x="2568110" y="-22910"/>
                  <a:pt x="2670853" y="30948"/>
                  <a:pt x="2831873" y="0"/>
                </a:cubicBezTo>
                <a:cubicBezTo>
                  <a:pt x="2992893" y="-30948"/>
                  <a:pt x="3191603" y="60476"/>
                  <a:pt x="3505731" y="0"/>
                </a:cubicBezTo>
                <a:cubicBezTo>
                  <a:pt x="3819859" y="-60476"/>
                  <a:pt x="3811316" y="50750"/>
                  <a:pt x="3954970" y="0"/>
                </a:cubicBezTo>
                <a:cubicBezTo>
                  <a:pt x="4098624" y="-50750"/>
                  <a:pt x="4421107" y="77338"/>
                  <a:pt x="4628828" y="0"/>
                </a:cubicBezTo>
                <a:cubicBezTo>
                  <a:pt x="4836549" y="-77338"/>
                  <a:pt x="4827218" y="12334"/>
                  <a:pt x="5021913" y="0"/>
                </a:cubicBezTo>
                <a:cubicBezTo>
                  <a:pt x="5216609" y="-12334"/>
                  <a:pt x="5538010" y="18680"/>
                  <a:pt x="5695771" y="0"/>
                </a:cubicBezTo>
                <a:cubicBezTo>
                  <a:pt x="5745852" y="8546"/>
                  <a:pt x="5777279" y="48626"/>
                  <a:pt x="5776055" y="80284"/>
                </a:cubicBezTo>
                <a:cubicBezTo>
                  <a:pt x="5796588" y="223269"/>
                  <a:pt x="5766456" y="248331"/>
                  <a:pt x="5776055" y="401409"/>
                </a:cubicBezTo>
                <a:cubicBezTo>
                  <a:pt x="5777246" y="444270"/>
                  <a:pt x="5734648" y="479581"/>
                  <a:pt x="5695771" y="481693"/>
                </a:cubicBezTo>
                <a:cubicBezTo>
                  <a:pt x="5528996" y="507997"/>
                  <a:pt x="5312511" y="465526"/>
                  <a:pt x="5134222" y="481693"/>
                </a:cubicBezTo>
                <a:cubicBezTo>
                  <a:pt x="4955933" y="497860"/>
                  <a:pt x="4602993" y="428456"/>
                  <a:pt x="4460364" y="481693"/>
                </a:cubicBezTo>
                <a:cubicBezTo>
                  <a:pt x="4317735" y="534930"/>
                  <a:pt x="4046386" y="417379"/>
                  <a:pt x="3898815" y="481693"/>
                </a:cubicBezTo>
                <a:cubicBezTo>
                  <a:pt x="3751244" y="546007"/>
                  <a:pt x="3668347" y="463228"/>
                  <a:pt x="3505731" y="481693"/>
                </a:cubicBezTo>
                <a:cubicBezTo>
                  <a:pt x="3343115" y="500158"/>
                  <a:pt x="3268068" y="459254"/>
                  <a:pt x="3056492" y="481693"/>
                </a:cubicBezTo>
                <a:cubicBezTo>
                  <a:pt x="2844916" y="504132"/>
                  <a:pt x="2659235" y="450549"/>
                  <a:pt x="2382634" y="481693"/>
                </a:cubicBezTo>
                <a:cubicBezTo>
                  <a:pt x="2106033" y="512837"/>
                  <a:pt x="2038036" y="461360"/>
                  <a:pt x="1821085" y="481693"/>
                </a:cubicBezTo>
                <a:cubicBezTo>
                  <a:pt x="1604134" y="502026"/>
                  <a:pt x="1472870" y="473057"/>
                  <a:pt x="1371846" y="481693"/>
                </a:cubicBezTo>
                <a:cubicBezTo>
                  <a:pt x="1270822" y="490329"/>
                  <a:pt x="982433" y="434186"/>
                  <a:pt x="810297" y="481693"/>
                </a:cubicBezTo>
                <a:cubicBezTo>
                  <a:pt x="638161" y="529200"/>
                  <a:pt x="358080" y="466364"/>
                  <a:pt x="80284" y="481693"/>
                </a:cubicBezTo>
                <a:cubicBezTo>
                  <a:pt x="37747" y="476148"/>
                  <a:pt x="4608" y="450732"/>
                  <a:pt x="0" y="401409"/>
                </a:cubicBezTo>
                <a:cubicBezTo>
                  <a:pt x="-19688" y="263030"/>
                  <a:pt x="23929" y="196831"/>
                  <a:pt x="0" y="8028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2FFF1-7036-43EC-969F-E2EA77116C05}"/>
              </a:ext>
            </a:extLst>
          </p:cNvPr>
          <p:cNvSpPr txBox="1"/>
          <p:nvPr/>
        </p:nvSpPr>
        <p:spPr>
          <a:xfrm>
            <a:off x="675862" y="3764509"/>
            <a:ext cx="7864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input has spaces before of after introduced date, it works by trimming spaces</a:t>
            </a:r>
          </a:p>
          <a:p>
            <a:r>
              <a:rPr lang="en-US" dirty="0"/>
              <a:t>If characters are written in capital letters, system lowercase 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303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806D98-38D0-4CAF-8E7A-F1C77A86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7" y="543798"/>
            <a:ext cx="6102589" cy="448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Trimming and lowercase example.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22E3A9-1A23-4A9E-B57C-E9AF8269CEA7}"/>
              </a:ext>
            </a:extLst>
          </p:cNvPr>
          <p:cNvSpPr/>
          <p:nvPr/>
        </p:nvSpPr>
        <p:spPr>
          <a:xfrm>
            <a:off x="3030793" y="3082995"/>
            <a:ext cx="840566" cy="312373"/>
          </a:xfrm>
          <a:custGeom>
            <a:avLst/>
            <a:gdLst>
              <a:gd name="connsiteX0" fmla="*/ 0 w 840566"/>
              <a:gd name="connsiteY0" fmla="*/ 52063 h 312373"/>
              <a:gd name="connsiteX1" fmla="*/ 52063 w 840566"/>
              <a:gd name="connsiteY1" fmla="*/ 0 h 312373"/>
              <a:gd name="connsiteX2" fmla="*/ 435012 w 840566"/>
              <a:gd name="connsiteY2" fmla="*/ 0 h 312373"/>
              <a:gd name="connsiteX3" fmla="*/ 788503 w 840566"/>
              <a:gd name="connsiteY3" fmla="*/ 0 h 312373"/>
              <a:gd name="connsiteX4" fmla="*/ 840566 w 840566"/>
              <a:gd name="connsiteY4" fmla="*/ 52063 h 312373"/>
              <a:gd name="connsiteX5" fmla="*/ 840566 w 840566"/>
              <a:gd name="connsiteY5" fmla="*/ 260310 h 312373"/>
              <a:gd name="connsiteX6" fmla="*/ 788503 w 840566"/>
              <a:gd name="connsiteY6" fmla="*/ 312373 h 312373"/>
              <a:gd name="connsiteX7" fmla="*/ 420283 w 840566"/>
              <a:gd name="connsiteY7" fmla="*/ 312373 h 312373"/>
              <a:gd name="connsiteX8" fmla="*/ 52063 w 840566"/>
              <a:gd name="connsiteY8" fmla="*/ 312373 h 312373"/>
              <a:gd name="connsiteX9" fmla="*/ 0 w 840566"/>
              <a:gd name="connsiteY9" fmla="*/ 260310 h 312373"/>
              <a:gd name="connsiteX10" fmla="*/ 0 w 840566"/>
              <a:gd name="connsiteY10" fmla="*/ 52063 h 31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0566" h="312373" extrusionOk="0">
                <a:moveTo>
                  <a:pt x="0" y="52063"/>
                </a:moveTo>
                <a:cubicBezTo>
                  <a:pt x="-1225" y="22553"/>
                  <a:pt x="15961" y="2758"/>
                  <a:pt x="52063" y="0"/>
                </a:cubicBezTo>
                <a:cubicBezTo>
                  <a:pt x="220542" y="-8015"/>
                  <a:pt x="274805" y="42990"/>
                  <a:pt x="435012" y="0"/>
                </a:cubicBezTo>
                <a:cubicBezTo>
                  <a:pt x="595219" y="-42990"/>
                  <a:pt x="647951" y="11549"/>
                  <a:pt x="788503" y="0"/>
                </a:cubicBezTo>
                <a:cubicBezTo>
                  <a:pt x="814588" y="-1460"/>
                  <a:pt x="841909" y="23951"/>
                  <a:pt x="840566" y="52063"/>
                </a:cubicBezTo>
                <a:cubicBezTo>
                  <a:pt x="852892" y="151224"/>
                  <a:pt x="832402" y="190667"/>
                  <a:pt x="840566" y="260310"/>
                </a:cubicBezTo>
                <a:cubicBezTo>
                  <a:pt x="842943" y="285196"/>
                  <a:pt x="812191" y="316825"/>
                  <a:pt x="788503" y="312373"/>
                </a:cubicBezTo>
                <a:cubicBezTo>
                  <a:pt x="608749" y="328515"/>
                  <a:pt x="596731" y="269585"/>
                  <a:pt x="420283" y="312373"/>
                </a:cubicBezTo>
                <a:cubicBezTo>
                  <a:pt x="243835" y="355161"/>
                  <a:pt x="178412" y="280101"/>
                  <a:pt x="52063" y="312373"/>
                </a:cubicBezTo>
                <a:cubicBezTo>
                  <a:pt x="16266" y="311970"/>
                  <a:pt x="2236" y="282931"/>
                  <a:pt x="0" y="260310"/>
                </a:cubicBezTo>
                <a:cubicBezTo>
                  <a:pt x="-18747" y="199366"/>
                  <a:pt x="9646" y="150397"/>
                  <a:pt x="0" y="52063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0F2D7-BE50-4693-8768-FA8087C4E736}"/>
              </a:ext>
            </a:extLst>
          </p:cNvPr>
          <p:cNvSpPr txBox="1"/>
          <p:nvPr/>
        </p:nvSpPr>
        <p:spPr>
          <a:xfrm>
            <a:off x="145104" y="2518205"/>
            <a:ext cx="21354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added before city name and toggle capital letters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still filtering proper results</a:t>
            </a:r>
            <a:endParaRPr lang="es-E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56F8CC-0EF0-4000-A75E-92D3FCC2AD28}"/>
              </a:ext>
            </a:extLst>
          </p:cNvPr>
          <p:cNvCxnSpPr>
            <a:cxnSpLocks/>
          </p:cNvCxnSpPr>
          <p:nvPr/>
        </p:nvCxnSpPr>
        <p:spPr>
          <a:xfrm flipV="1">
            <a:off x="1772005" y="3299791"/>
            <a:ext cx="1090465" cy="204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3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Detail of hovering over filter button change to red color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33CAA-A0D3-4999-B746-CCFBC973ADCE}"/>
              </a:ext>
            </a:extLst>
          </p:cNvPr>
          <p:cNvGrpSpPr/>
          <p:nvPr/>
        </p:nvGrpSpPr>
        <p:grpSpPr>
          <a:xfrm>
            <a:off x="1572680" y="550912"/>
            <a:ext cx="5437719" cy="4490195"/>
            <a:chOff x="1572681" y="429904"/>
            <a:chExt cx="5486942" cy="4533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1CE5EA-1C8E-4910-88A9-C339F6A4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681" y="429904"/>
              <a:ext cx="5486942" cy="4533071"/>
            </a:xfrm>
            <a:prstGeom prst="rect">
              <a:avLst/>
            </a:prstGeom>
          </p:spPr>
        </p:pic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2F64DF7-276C-452F-AC49-61385B12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251" y="3933617"/>
              <a:ext cx="135036" cy="17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Table filtered for 1/13/2010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AACED-2A71-492E-8B5D-2BE22D33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09" y="475754"/>
            <a:ext cx="6229907" cy="456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Error feedback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4F04-33B2-4A4A-B73A-0064DF28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6" y="561934"/>
            <a:ext cx="6176028" cy="44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If input has spaces before of after introduced date, it works by trimming spaces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98BF2-CDF3-4F41-A204-E672FEAA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0" y="620830"/>
            <a:ext cx="6811326" cy="26864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E924F3-C293-4BBE-B65E-936CD428271F}"/>
              </a:ext>
            </a:extLst>
          </p:cNvPr>
          <p:cNvSpPr/>
          <p:nvPr/>
        </p:nvSpPr>
        <p:spPr>
          <a:xfrm>
            <a:off x="1391478" y="2118457"/>
            <a:ext cx="5776055" cy="481693"/>
          </a:xfrm>
          <a:custGeom>
            <a:avLst/>
            <a:gdLst>
              <a:gd name="connsiteX0" fmla="*/ 0 w 5776055"/>
              <a:gd name="connsiteY0" fmla="*/ 80284 h 481693"/>
              <a:gd name="connsiteX1" fmla="*/ 80284 w 5776055"/>
              <a:gd name="connsiteY1" fmla="*/ 0 h 481693"/>
              <a:gd name="connsiteX2" fmla="*/ 754142 w 5776055"/>
              <a:gd name="connsiteY2" fmla="*/ 0 h 481693"/>
              <a:gd name="connsiteX3" fmla="*/ 1259536 w 5776055"/>
              <a:gd name="connsiteY3" fmla="*/ 0 h 481693"/>
              <a:gd name="connsiteX4" fmla="*/ 1708775 w 5776055"/>
              <a:gd name="connsiteY4" fmla="*/ 0 h 481693"/>
              <a:gd name="connsiteX5" fmla="*/ 2326479 w 5776055"/>
              <a:gd name="connsiteY5" fmla="*/ 0 h 481693"/>
              <a:gd name="connsiteX6" fmla="*/ 2831873 w 5776055"/>
              <a:gd name="connsiteY6" fmla="*/ 0 h 481693"/>
              <a:gd name="connsiteX7" fmla="*/ 3505731 w 5776055"/>
              <a:gd name="connsiteY7" fmla="*/ 0 h 481693"/>
              <a:gd name="connsiteX8" fmla="*/ 3954970 w 5776055"/>
              <a:gd name="connsiteY8" fmla="*/ 0 h 481693"/>
              <a:gd name="connsiteX9" fmla="*/ 4628828 w 5776055"/>
              <a:gd name="connsiteY9" fmla="*/ 0 h 481693"/>
              <a:gd name="connsiteX10" fmla="*/ 5021913 w 5776055"/>
              <a:gd name="connsiteY10" fmla="*/ 0 h 481693"/>
              <a:gd name="connsiteX11" fmla="*/ 5695771 w 5776055"/>
              <a:gd name="connsiteY11" fmla="*/ 0 h 481693"/>
              <a:gd name="connsiteX12" fmla="*/ 5776055 w 5776055"/>
              <a:gd name="connsiteY12" fmla="*/ 80284 h 481693"/>
              <a:gd name="connsiteX13" fmla="*/ 5776055 w 5776055"/>
              <a:gd name="connsiteY13" fmla="*/ 401409 h 481693"/>
              <a:gd name="connsiteX14" fmla="*/ 5695771 w 5776055"/>
              <a:gd name="connsiteY14" fmla="*/ 481693 h 481693"/>
              <a:gd name="connsiteX15" fmla="*/ 5134222 w 5776055"/>
              <a:gd name="connsiteY15" fmla="*/ 481693 h 481693"/>
              <a:gd name="connsiteX16" fmla="*/ 4460364 w 5776055"/>
              <a:gd name="connsiteY16" fmla="*/ 481693 h 481693"/>
              <a:gd name="connsiteX17" fmla="*/ 3898815 w 5776055"/>
              <a:gd name="connsiteY17" fmla="*/ 481693 h 481693"/>
              <a:gd name="connsiteX18" fmla="*/ 3505731 w 5776055"/>
              <a:gd name="connsiteY18" fmla="*/ 481693 h 481693"/>
              <a:gd name="connsiteX19" fmla="*/ 3056492 w 5776055"/>
              <a:gd name="connsiteY19" fmla="*/ 481693 h 481693"/>
              <a:gd name="connsiteX20" fmla="*/ 2382634 w 5776055"/>
              <a:gd name="connsiteY20" fmla="*/ 481693 h 481693"/>
              <a:gd name="connsiteX21" fmla="*/ 1821085 w 5776055"/>
              <a:gd name="connsiteY21" fmla="*/ 481693 h 481693"/>
              <a:gd name="connsiteX22" fmla="*/ 1371846 w 5776055"/>
              <a:gd name="connsiteY22" fmla="*/ 481693 h 481693"/>
              <a:gd name="connsiteX23" fmla="*/ 810297 w 5776055"/>
              <a:gd name="connsiteY23" fmla="*/ 481693 h 481693"/>
              <a:gd name="connsiteX24" fmla="*/ 80284 w 5776055"/>
              <a:gd name="connsiteY24" fmla="*/ 481693 h 481693"/>
              <a:gd name="connsiteX25" fmla="*/ 0 w 5776055"/>
              <a:gd name="connsiteY25" fmla="*/ 401409 h 481693"/>
              <a:gd name="connsiteX26" fmla="*/ 0 w 5776055"/>
              <a:gd name="connsiteY26" fmla="*/ 80284 h 48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76055" h="481693" extrusionOk="0">
                <a:moveTo>
                  <a:pt x="0" y="80284"/>
                </a:moveTo>
                <a:cubicBezTo>
                  <a:pt x="-3344" y="33881"/>
                  <a:pt x="28266" y="2882"/>
                  <a:pt x="80284" y="0"/>
                </a:cubicBezTo>
                <a:cubicBezTo>
                  <a:pt x="308694" y="-15866"/>
                  <a:pt x="455262" y="44771"/>
                  <a:pt x="754142" y="0"/>
                </a:cubicBezTo>
                <a:cubicBezTo>
                  <a:pt x="1053022" y="-44771"/>
                  <a:pt x="1061753" y="49994"/>
                  <a:pt x="1259536" y="0"/>
                </a:cubicBezTo>
                <a:cubicBezTo>
                  <a:pt x="1457319" y="-49994"/>
                  <a:pt x="1526925" y="5266"/>
                  <a:pt x="1708775" y="0"/>
                </a:cubicBezTo>
                <a:cubicBezTo>
                  <a:pt x="1890625" y="-5266"/>
                  <a:pt x="2084848" y="22910"/>
                  <a:pt x="2326479" y="0"/>
                </a:cubicBezTo>
                <a:cubicBezTo>
                  <a:pt x="2568110" y="-22910"/>
                  <a:pt x="2670853" y="30948"/>
                  <a:pt x="2831873" y="0"/>
                </a:cubicBezTo>
                <a:cubicBezTo>
                  <a:pt x="2992893" y="-30948"/>
                  <a:pt x="3191603" y="60476"/>
                  <a:pt x="3505731" y="0"/>
                </a:cubicBezTo>
                <a:cubicBezTo>
                  <a:pt x="3819859" y="-60476"/>
                  <a:pt x="3811316" y="50750"/>
                  <a:pt x="3954970" y="0"/>
                </a:cubicBezTo>
                <a:cubicBezTo>
                  <a:pt x="4098624" y="-50750"/>
                  <a:pt x="4421107" y="77338"/>
                  <a:pt x="4628828" y="0"/>
                </a:cubicBezTo>
                <a:cubicBezTo>
                  <a:pt x="4836549" y="-77338"/>
                  <a:pt x="4827218" y="12334"/>
                  <a:pt x="5021913" y="0"/>
                </a:cubicBezTo>
                <a:cubicBezTo>
                  <a:pt x="5216609" y="-12334"/>
                  <a:pt x="5538010" y="18680"/>
                  <a:pt x="5695771" y="0"/>
                </a:cubicBezTo>
                <a:cubicBezTo>
                  <a:pt x="5745852" y="8546"/>
                  <a:pt x="5777279" y="48626"/>
                  <a:pt x="5776055" y="80284"/>
                </a:cubicBezTo>
                <a:cubicBezTo>
                  <a:pt x="5796588" y="223269"/>
                  <a:pt x="5766456" y="248331"/>
                  <a:pt x="5776055" y="401409"/>
                </a:cubicBezTo>
                <a:cubicBezTo>
                  <a:pt x="5777246" y="444270"/>
                  <a:pt x="5734648" y="479581"/>
                  <a:pt x="5695771" y="481693"/>
                </a:cubicBezTo>
                <a:cubicBezTo>
                  <a:pt x="5528996" y="507997"/>
                  <a:pt x="5312511" y="465526"/>
                  <a:pt x="5134222" y="481693"/>
                </a:cubicBezTo>
                <a:cubicBezTo>
                  <a:pt x="4955933" y="497860"/>
                  <a:pt x="4602993" y="428456"/>
                  <a:pt x="4460364" y="481693"/>
                </a:cubicBezTo>
                <a:cubicBezTo>
                  <a:pt x="4317735" y="534930"/>
                  <a:pt x="4046386" y="417379"/>
                  <a:pt x="3898815" y="481693"/>
                </a:cubicBezTo>
                <a:cubicBezTo>
                  <a:pt x="3751244" y="546007"/>
                  <a:pt x="3668347" y="463228"/>
                  <a:pt x="3505731" y="481693"/>
                </a:cubicBezTo>
                <a:cubicBezTo>
                  <a:pt x="3343115" y="500158"/>
                  <a:pt x="3268068" y="459254"/>
                  <a:pt x="3056492" y="481693"/>
                </a:cubicBezTo>
                <a:cubicBezTo>
                  <a:pt x="2844916" y="504132"/>
                  <a:pt x="2659235" y="450549"/>
                  <a:pt x="2382634" y="481693"/>
                </a:cubicBezTo>
                <a:cubicBezTo>
                  <a:pt x="2106033" y="512837"/>
                  <a:pt x="2038036" y="461360"/>
                  <a:pt x="1821085" y="481693"/>
                </a:cubicBezTo>
                <a:cubicBezTo>
                  <a:pt x="1604134" y="502026"/>
                  <a:pt x="1472870" y="473057"/>
                  <a:pt x="1371846" y="481693"/>
                </a:cubicBezTo>
                <a:cubicBezTo>
                  <a:pt x="1270822" y="490329"/>
                  <a:pt x="982433" y="434186"/>
                  <a:pt x="810297" y="481693"/>
                </a:cubicBezTo>
                <a:cubicBezTo>
                  <a:pt x="638161" y="529200"/>
                  <a:pt x="358080" y="466364"/>
                  <a:pt x="80284" y="481693"/>
                </a:cubicBezTo>
                <a:cubicBezTo>
                  <a:pt x="37747" y="476148"/>
                  <a:pt x="4608" y="450732"/>
                  <a:pt x="0" y="401409"/>
                </a:cubicBezTo>
                <a:cubicBezTo>
                  <a:pt x="-19688" y="263030"/>
                  <a:pt x="23929" y="196831"/>
                  <a:pt x="0" y="8028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77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UFO-LEVEL-1. Trimming example.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6A661-6ACB-4102-8EEA-135621B3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79" y="429904"/>
            <a:ext cx="5973546" cy="46735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22E3A9-1A23-4A9E-B57C-E9AF8269CEA7}"/>
              </a:ext>
            </a:extLst>
          </p:cNvPr>
          <p:cNvSpPr/>
          <p:nvPr/>
        </p:nvSpPr>
        <p:spPr>
          <a:xfrm>
            <a:off x="2675046" y="3288432"/>
            <a:ext cx="840566" cy="312373"/>
          </a:xfrm>
          <a:custGeom>
            <a:avLst/>
            <a:gdLst>
              <a:gd name="connsiteX0" fmla="*/ 0 w 840566"/>
              <a:gd name="connsiteY0" fmla="*/ 52063 h 312373"/>
              <a:gd name="connsiteX1" fmla="*/ 52063 w 840566"/>
              <a:gd name="connsiteY1" fmla="*/ 0 h 312373"/>
              <a:gd name="connsiteX2" fmla="*/ 435012 w 840566"/>
              <a:gd name="connsiteY2" fmla="*/ 0 h 312373"/>
              <a:gd name="connsiteX3" fmla="*/ 788503 w 840566"/>
              <a:gd name="connsiteY3" fmla="*/ 0 h 312373"/>
              <a:gd name="connsiteX4" fmla="*/ 840566 w 840566"/>
              <a:gd name="connsiteY4" fmla="*/ 52063 h 312373"/>
              <a:gd name="connsiteX5" fmla="*/ 840566 w 840566"/>
              <a:gd name="connsiteY5" fmla="*/ 260310 h 312373"/>
              <a:gd name="connsiteX6" fmla="*/ 788503 w 840566"/>
              <a:gd name="connsiteY6" fmla="*/ 312373 h 312373"/>
              <a:gd name="connsiteX7" fmla="*/ 420283 w 840566"/>
              <a:gd name="connsiteY7" fmla="*/ 312373 h 312373"/>
              <a:gd name="connsiteX8" fmla="*/ 52063 w 840566"/>
              <a:gd name="connsiteY8" fmla="*/ 312373 h 312373"/>
              <a:gd name="connsiteX9" fmla="*/ 0 w 840566"/>
              <a:gd name="connsiteY9" fmla="*/ 260310 h 312373"/>
              <a:gd name="connsiteX10" fmla="*/ 0 w 840566"/>
              <a:gd name="connsiteY10" fmla="*/ 52063 h 31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0566" h="312373" extrusionOk="0">
                <a:moveTo>
                  <a:pt x="0" y="52063"/>
                </a:moveTo>
                <a:cubicBezTo>
                  <a:pt x="-1225" y="22553"/>
                  <a:pt x="15961" y="2758"/>
                  <a:pt x="52063" y="0"/>
                </a:cubicBezTo>
                <a:cubicBezTo>
                  <a:pt x="220542" y="-8015"/>
                  <a:pt x="274805" y="42990"/>
                  <a:pt x="435012" y="0"/>
                </a:cubicBezTo>
                <a:cubicBezTo>
                  <a:pt x="595219" y="-42990"/>
                  <a:pt x="647951" y="11549"/>
                  <a:pt x="788503" y="0"/>
                </a:cubicBezTo>
                <a:cubicBezTo>
                  <a:pt x="814588" y="-1460"/>
                  <a:pt x="841909" y="23951"/>
                  <a:pt x="840566" y="52063"/>
                </a:cubicBezTo>
                <a:cubicBezTo>
                  <a:pt x="852892" y="151224"/>
                  <a:pt x="832402" y="190667"/>
                  <a:pt x="840566" y="260310"/>
                </a:cubicBezTo>
                <a:cubicBezTo>
                  <a:pt x="842943" y="285196"/>
                  <a:pt x="812191" y="316825"/>
                  <a:pt x="788503" y="312373"/>
                </a:cubicBezTo>
                <a:cubicBezTo>
                  <a:pt x="608749" y="328515"/>
                  <a:pt x="596731" y="269585"/>
                  <a:pt x="420283" y="312373"/>
                </a:cubicBezTo>
                <a:cubicBezTo>
                  <a:pt x="243835" y="355161"/>
                  <a:pt x="178412" y="280101"/>
                  <a:pt x="52063" y="312373"/>
                </a:cubicBezTo>
                <a:cubicBezTo>
                  <a:pt x="16266" y="311970"/>
                  <a:pt x="2236" y="282931"/>
                  <a:pt x="0" y="260310"/>
                </a:cubicBezTo>
                <a:cubicBezTo>
                  <a:pt x="-18747" y="199366"/>
                  <a:pt x="9646" y="150397"/>
                  <a:pt x="0" y="52063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0F2D7-BE50-4693-8768-FA8087C4E736}"/>
              </a:ext>
            </a:extLst>
          </p:cNvPr>
          <p:cNvSpPr txBox="1"/>
          <p:nvPr/>
        </p:nvSpPr>
        <p:spPr>
          <a:xfrm>
            <a:off x="133745" y="3069117"/>
            <a:ext cx="2135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spaces added before date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still filtering proper results</a:t>
            </a:r>
            <a:endParaRPr lang="es-E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56F8CC-0EF0-4000-A75E-92D3FCC2AD28}"/>
              </a:ext>
            </a:extLst>
          </p:cNvPr>
          <p:cNvCxnSpPr/>
          <p:nvPr/>
        </p:nvCxnSpPr>
        <p:spPr>
          <a:xfrm flipV="1">
            <a:off x="1772005" y="3444618"/>
            <a:ext cx="857605" cy="59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UFO-LEVEL-2. Detail of </a:t>
            </a:r>
            <a:r>
              <a:rPr lang="en-US" dirty="0">
                <a:sym typeface="Wingdings" panose="05000000000000000000" pitchFamily="2" charset="2"/>
              </a:rPr>
              <a:t>index.html webpage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0E5B5-8F93-4B22-B76B-53B2E8E7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21" y="458853"/>
            <a:ext cx="5941516" cy="4582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B645B-E92C-449D-8F22-D80C1DA0E64E}"/>
              </a:ext>
            </a:extLst>
          </p:cNvPr>
          <p:cNvSpPr txBox="1"/>
          <p:nvPr/>
        </p:nvSpPr>
        <p:spPr>
          <a:xfrm>
            <a:off x="133745" y="3069117"/>
            <a:ext cx="2135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filter categories</a:t>
            </a:r>
            <a:endParaRPr lang="es-E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6A815E-4356-422C-A64B-CA8F7FA4D770}"/>
              </a:ext>
            </a:extLst>
          </p:cNvPr>
          <p:cNvCxnSpPr>
            <a:cxnSpLocks/>
          </p:cNvCxnSpPr>
          <p:nvPr/>
        </p:nvCxnSpPr>
        <p:spPr>
          <a:xfrm>
            <a:off x="1772005" y="3504254"/>
            <a:ext cx="1436914" cy="335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6EECFB-68E7-46F7-BC50-F5A93BB86C3A}"/>
              </a:ext>
            </a:extLst>
          </p:cNvPr>
          <p:cNvSpPr/>
          <p:nvPr/>
        </p:nvSpPr>
        <p:spPr>
          <a:xfrm>
            <a:off x="3427304" y="2749980"/>
            <a:ext cx="840566" cy="2118114"/>
          </a:xfrm>
          <a:custGeom>
            <a:avLst/>
            <a:gdLst>
              <a:gd name="connsiteX0" fmla="*/ 0 w 840566"/>
              <a:gd name="connsiteY0" fmla="*/ 140097 h 2118114"/>
              <a:gd name="connsiteX1" fmla="*/ 140097 w 840566"/>
              <a:gd name="connsiteY1" fmla="*/ 0 h 2118114"/>
              <a:gd name="connsiteX2" fmla="*/ 700469 w 840566"/>
              <a:gd name="connsiteY2" fmla="*/ 0 h 2118114"/>
              <a:gd name="connsiteX3" fmla="*/ 840566 w 840566"/>
              <a:gd name="connsiteY3" fmla="*/ 140097 h 2118114"/>
              <a:gd name="connsiteX4" fmla="*/ 840566 w 840566"/>
              <a:gd name="connsiteY4" fmla="*/ 599577 h 2118114"/>
              <a:gd name="connsiteX5" fmla="*/ 840566 w 840566"/>
              <a:gd name="connsiteY5" fmla="*/ 1040678 h 2118114"/>
              <a:gd name="connsiteX6" fmla="*/ 840566 w 840566"/>
              <a:gd name="connsiteY6" fmla="*/ 1536916 h 2118114"/>
              <a:gd name="connsiteX7" fmla="*/ 840566 w 840566"/>
              <a:gd name="connsiteY7" fmla="*/ 1978017 h 2118114"/>
              <a:gd name="connsiteX8" fmla="*/ 700469 w 840566"/>
              <a:gd name="connsiteY8" fmla="*/ 2118114 h 2118114"/>
              <a:gd name="connsiteX9" fmla="*/ 140097 w 840566"/>
              <a:gd name="connsiteY9" fmla="*/ 2118114 h 2118114"/>
              <a:gd name="connsiteX10" fmla="*/ 0 w 840566"/>
              <a:gd name="connsiteY10" fmla="*/ 1978017 h 2118114"/>
              <a:gd name="connsiteX11" fmla="*/ 0 w 840566"/>
              <a:gd name="connsiteY11" fmla="*/ 1573675 h 2118114"/>
              <a:gd name="connsiteX12" fmla="*/ 0 w 840566"/>
              <a:gd name="connsiteY12" fmla="*/ 1077436 h 2118114"/>
              <a:gd name="connsiteX13" fmla="*/ 0 w 840566"/>
              <a:gd name="connsiteY13" fmla="*/ 654715 h 2118114"/>
              <a:gd name="connsiteX14" fmla="*/ 0 w 840566"/>
              <a:gd name="connsiteY14" fmla="*/ 140097 h 21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0566" h="2118114" extrusionOk="0">
                <a:moveTo>
                  <a:pt x="0" y="140097"/>
                </a:moveTo>
                <a:cubicBezTo>
                  <a:pt x="-14601" y="53718"/>
                  <a:pt x="56484" y="2342"/>
                  <a:pt x="140097" y="0"/>
                </a:cubicBezTo>
                <a:cubicBezTo>
                  <a:pt x="305517" y="-48566"/>
                  <a:pt x="490928" y="40460"/>
                  <a:pt x="700469" y="0"/>
                </a:cubicBezTo>
                <a:cubicBezTo>
                  <a:pt x="761846" y="-12167"/>
                  <a:pt x="838172" y="67638"/>
                  <a:pt x="840566" y="140097"/>
                </a:cubicBezTo>
                <a:cubicBezTo>
                  <a:pt x="887086" y="264343"/>
                  <a:pt x="796688" y="378860"/>
                  <a:pt x="840566" y="599577"/>
                </a:cubicBezTo>
                <a:cubicBezTo>
                  <a:pt x="884444" y="820294"/>
                  <a:pt x="833132" y="942300"/>
                  <a:pt x="840566" y="1040678"/>
                </a:cubicBezTo>
                <a:cubicBezTo>
                  <a:pt x="848000" y="1139056"/>
                  <a:pt x="805109" y="1321148"/>
                  <a:pt x="840566" y="1536916"/>
                </a:cubicBezTo>
                <a:cubicBezTo>
                  <a:pt x="876023" y="1752684"/>
                  <a:pt x="836020" y="1850602"/>
                  <a:pt x="840566" y="1978017"/>
                </a:cubicBezTo>
                <a:cubicBezTo>
                  <a:pt x="831353" y="2070631"/>
                  <a:pt x="771269" y="2110490"/>
                  <a:pt x="700469" y="2118114"/>
                </a:cubicBezTo>
                <a:cubicBezTo>
                  <a:pt x="432159" y="2159336"/>
                  <a:pt x="355456" y="2100659"/>
                  <a:pt x="140097" y="2118114"/>
                </a:cubicBezTo>
                <a:cubicBezTo>
                  <a:pt x="63639" y="2119476"/>
                  <a:pt x="1978" y="2075878"/>
                  <a:pt x="0" y="1978017"/>
                </a:cubicBezTo>
                <a:cubicBezTo>
                  <a:pt x="-14320" y="1815666"/>
                  <a:pt x="35929" y="1728812"/>
                  <a:pt x="0" y="1573675"/>
                </a:cubicBezTo>
                <a:cubicBezTo>
                  <a:pt x="-35929" y="1418538"/>
                  <a:pt x="18173" y="1261674"/>
                  <a:pt x="0" y="1077436"/>
                </a:cubicBezTo>
                <a:cubicBezTo>
                  <a:pt x="-18173" y="893198"/>
                  <a:pt x="47867" y="862424"/>
                  <a:pt x="0" y="654715"/>
                </a:cubicBezTo>
                <a:cubicBezTo>
                  <a:pt x="-47867" y="447006"/>
                  <a:pt x="34669" y="362073"/>
                  <a:pt x="0" y="140097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15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UFO-LEVEL-2. Detail of hovering over filter button change to red color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0C25CC-50AF-4155-8646-E0B067211446}"/>
              </a:ext>
            </a:extLst>
          </p:cNvPr>
          <p:cNvGrpSpPr/>
          <p:nvPr/>
        </p:nvGrpSpPr>
        <p:grpSpPr>
          <a:xfrm>
            <a:off x="1983088" y="528807"/>
            <a:ext cx="5836214" cy="4512300"/>
            <a:chOff x="1983088" y="528807"/>
            <a:chExt cx="5836214" cy="4512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CA2264-54B5-4801-86A7-80BE66330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3088" y="528807"/>
              <a:ext cx="5836214" cy="4512300"/>
            </a:xfrm>
            <a:prstGeom prst="rect">
              <a:avLst/>
            </a:prstGeom>
          </p:spPr>
        </p:pic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44975B5-5724-4AA5-BB52-124271C1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087" y="4614693"/>
              <a:ext cx="108239" cy="13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24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UFO-LEVEL-2. Results filtering on 1 criteria (city). ‘el cajon’ 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A56AD-89B4-4051-A23D-46C387ED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53" y="541729"/>
            <a:ext cx="5691599" cy="44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1176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1376</TotalTime>
  <Words>249</Words>
  <Application>Microsoft Office PowerPoint</Application>
  <PresentationFormat>On-screen Show (16:9)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blank</vt:lpstr>
      <vt:lpstr>UFO-LEVEL-1. Detail of index.html webpage</vt:lpstr>
      <vt:lpstr>UFO-LEVEL-1. Detail of hovering over filter button change to red color</vt:lpstr>
      <vt:lpstr>UFO-LEVEL-1. Table filtered for 1/13/2010</vt:lpstr>
      <vt:lpstr>UFO-LEVEL-1. Error feedback</vt:lpstr>
      <vt:lpstr>UFO-LEVEL-1. If input has spaces before of after introduced date, it works by trimming spaces</vt:lpstr>
      <vt:lpstr>UFO-LEVEL-1. Trimming example.</vt:lpstr>
      <vt:lpstr>UFO-LEVEL-2. Detail of index.html webpage</vt:lpstr>
      <vt:lpstr>UFO-LEVEL-2. Detail of hovering over filter button change to red color</vt:lpstr>
      <vt:lpstr>UFO-LEVEL-2. Results filtering on 1 criteria (city). ‘el cajon’ </vt:lpstr>
      <vt:lpstr>UFO-LEVEL-2. Results filtering on multiple categories:    </vt:lpstr>
      <vt:lpstr>UFO-LEVEL-2. Results filtering on multiple categories:    </vt:lpstr>
      <vt:lpstr>UFO-LEVEL-2. Results filtering on multiple categories:    </vt:lpstr>
      <vt:lpstr>UFO-LEVEL-2. ERROR. No data for  city ‘Las Vegas’  </vt:lpstr>
      <vt:lpstr>UFO-LEVEL-2.  Correction of input data</vt:lpstr>
      <vt:lpstr>UFO-LEVEL-1. Trimming and lowercase example.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18</cp:revision>
  <dcterms:created xsi:type="dcterms:W3CDTF">2021-05-11T00:09:13Z</dcterms:created>
  <dcterms:modified xsi:type="dcterms:W3CDTF">2021-05-17T00:37:46Z</dcterms:modified>
</cp:coreProperties>
</file>